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5"/>
  </p:notesMasterIdLst>
  <p:handoutMasterIdLst>
    <p:handoutMasterId r:id="rId16"/>
  </p:handoutMasterIdLst>
  <p:sldIdLst>
    <p:sldId id="266" r:id="rId3"/>
    <p:sldId id="281" r:id="rId4"/>
    <p:sldId id="283" r:id="rId5"/>
    <p:sldId id="291" r:id="rId6"/>
    <p:sldId id="287" r:id="rId7"/>
    <p:sldId id="286" r:id="rId8"/>
    <p:sldId id="288" r:id="rId9"/>
    <p:sldId id="289" r:id="rId10"/>
    <p:sldId id="294" r:id="rId11"/>
    <p:sldId id="295" r:id="rId12"/>
    <p:sldId id="290" r:id="rId13"/>
    <p:sldId id="292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5" d="100"/>
          <a:sy n="85" d="100"/>
        </p:scale>
        <p:origin x="180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18.11.2019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18.11.2019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18.11.2019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18.11.2019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780" y="2060848"/>
            <a:ext cx="8136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Интерактивные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методы и технологии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обучения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72" y="620688"/>
            <a:ext cx="8136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БРОУНОВСКОЕ ДВИЖЕНИЕ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642" y="2636912"/>
            <a:ext cx="453650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600" dirty="0">
                <a:solidFill>
                  <a:schemeClr val="tx2"/>
                </a:solidFill>
                <a:latin typeface="Calibri Light" panose="020F0302020204030204" pitchFamily="34" charset="0"/>
              </a:rPr>
              <a:t>д</a:t>
            </a:r>
            <a:r>
              <a:rPr lang="ru-RU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вижение учащихся по всему классу с целью сбора информации</a:t>
            </a:r>
            <a:endParaRPr lang="ru-RU" sz="360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35858" y="2924944"/>
            <a:ext cx="3746786" cy="328679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3" idx="0"/>
            <a:endCxn id="3" idx="4"/>
          </p:cNvCxnSpPr>
          <p:nvPr/>
        </p:nvCxnSpPr>
        <p:spPr>
          <a:xfrm>
            <a:off x="6309251" y="2924944"/>
            <a:ext cx="0" cy="328679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3" idx="6"/>
          </p:cNvCxnSpPr>
          <p:nvPr/>
        </p:nvCxnSpPr>
        <p:spPr>
          <a:xfrm flipV="1">
            <a:off x="4438228" y="4568342"/>
            <a:ext cx="3744416" cy="12786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3"/>
            <a:endCxn id="3" idx="7"/>
          </p:cNvCxnSpPr>
          <p:nvPr/>
        </p:nvCxnSpPr>
        <p:spPr>
          <a:xfrm flipV="1">
            <a:off x="4984562" y="3406284"/>
            <a:ext cx="2649378" cy="232411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5"/>
            <a:endCxn id="3" idx="0"/>
          </p:cNvCxnSpPr>
          <p:nvPr/>
        </p:nvCxnSpPr>
        <p:spPr>
          <a:xfrm flipH="1" flipV="1">
            <a:off x="6309251" y="2924944"/>
            <a:ext cx="1324689" cy="280545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1"/>
            <a:endCxn id="3" idx="3"/>
          </p:cNvCxnSpPr>
          <p:nvPr/>
        </p:nvCxnSpPr>
        <p:spPr>
          <a:xfrm>
            <a:off x="4984562" y="3406284"/>
            <a:ext cx="0" cy="232411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18348" y="3068960"/>
            <a:ext cx="1512168" cy="2952328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30897" y="3068960"/>
            <a:ext cx="0" cy="2949471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052" y="1124744"/>
            <a:ext cx="453650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МЕТОД ПРЕСС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788" y="2636912"/>
            <a:ext cx="1022513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- создание рекламы</a:t>
            </a:r>
          </a:p>
          <a:p>
            <a:pPr>
              <a:lnSpc>
                <a:spcPct val="95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- выпуск газеты</a:t>
            </a:r>
          </a:p>
          <a:p>
            <a:pPr>
              <a:lnSpc>
                <a:spcPct val="95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- оформление листовки по данной проблеме и т.п.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7948" y="404664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</a:rPr>
              <a:t>Риски необоснованного использования интерактивных методов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981844" y="2297666"/>
            <a:ext cx="8199263" cy="46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lnSpc>
                <a:spcPct val="80000"/>
              </a:lnSpc>
            </a:pPr>
            <a:r>
              <a:rPr lang="ru-RU" kern="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Непонимание того, что такое «</a:t>
            </a:r>
            <a:r>
              <a:rPr lang="ru-RU" kern="0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интерактив</a:t>
            </a:r>
            <a:r>
              <a:rPr lang="ru-RU" kern="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».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ru-RU" kern="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Теоретическая неподготовленность при работе с теми или иными  интерактивными методами.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ru-RU" kern="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Бессистемное применение интерактивных методов.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ru-RU" kern="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Отсутствие четкого представления о результативности использования методов.</a:t>
            </a:r>
          </a:p>
          <a:p>
            <a:pPr defTabSz="914400" eaLnBrk="1" hangingPunct="1">
              <a:lnSpc>
                <a:spcPct val="80000"/>
              </a:lnSpc>
            </a:pPr>
            <a:r>
              <a:rPr lang="ru-RU" kern="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Чрезмерное увлечение педагогами интерактивными методами (это инструмент, а не развлечение учащихся).</a:t>
            </a:r>
          </a:p>
        </p:txBody>
      </p:sp>
    </p:spTree>
    <p:extLst>
      <p:ext uri="{BB962C8B-B14F-4D97-AF65-F5344CB8AC3E}">
        <p14:creationId xmlns:p14="http://schemas.microsoft.com/office/powerpoint/2010/main" val="8983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7828" y="0"/>
            <a:ext cx="7537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Виды методов обучения</a:t>
            </a:r>
            <a:endParaRPr lang="ru-RU" sz="4800" b="0" cap="none" spc="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4052" y="1343244"/>
            <a:ext cx="3191009" cy="78961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Преподаватель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0502" y="915020"/>
            <a:ext cx="2016224" cy="5202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Учащийся</a:t>
            </a: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69" y="1819409"/>
            <a:ext cx="2030144" cy="516712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7" idx="7"/>
          </p:cNvCxnSpPr>
          <p:nvPr/>
        </p:nvCxnSpPr>
        <p:spPr>
          <a:xfrm flipV="1">
            <a:off x="5577749" y="1211653"/>
            <a:ext cx="704529" cy="247227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5"/>
          </p:cNvCxnSpPr>
          <p:nvPr/>
        </p:nvCxnSpPr>
        <p:spPr>
          <a:xfrm>
            <a:off x="5577749" y="2017220"/>
            <a:ext cx="704529" cy="84122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2" y="1335207"/>
            <a:ext cx="2237426" cy="725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5" y="2988865"/>
            <a:ext cx="2270665" cy="938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651" y="3055510"/>
            <a:ext cx="2918780" cy="8051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782" y="2758955"/>
            <a:ext cx="2024047" cy="5486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974" y="3675761"/>
            <a:ext cx="2024047" cy="54868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52" y="5301208"/>
            <a:ext cx="2383743" cy="944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410" y="5341707"/>
            <a:ext cx="3185754" cy="7994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973" y="4887529"/>
            <a:ext cx="2024047" cy="52226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801" y="5998927"/>
            <a:ext cx="2024047" cy="522262"/>
          </a:xfrm>
          <a:prstGeom prst="rect">
            <a:avLst/>
          </a:prstGeom>
        </p:spPr>
      </p:pic>
      <p:cxnSp>
        <p:nvCxnSpPr>
          <p:cNvPr id="64" name="Прямая со стрелкой 63"/>
          <p:cNvCxnSpPr/>
          <p:nvPr/>
        </p:nvCxnSpPr>
        <p:spPr>
          <a:xfrm flipV="1">
            <a:off x="5662364" y="3091514"/>
            <a:ext cx="523549" cy="128095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577749" y="3727707"/>
            <a:ext cx="596415" cy="61333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5747520" y="2923055"/>
            <a:ext cx="621408" cy="16357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30" idx="1"/>
          </p:cNvCxnSpPr>
          <p:nvPr/>
        </p:nvCxnSpPr>
        <p:spPr>
          <a:xfrm flipH="1" flipV="1">
            <a:off x="5823262" y="3891806"/>
            <a:ext cx="504712" cy="5829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>
            <a:off x="7300567" y="5409791"/>
            <a:ext cx="1" cy="467481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7405541" y="5589240"/>
            <a:ext cx="0" cy="409687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59" idx="1"/>
          </p:cNvCxnSpPr>
          <p:nvPr/>
        </p:nvCxnSpPr>
        <p:spPr>
          <a:xfrm flipH="1" flipV="1">
            <a:off x="6058224" y="5998927"/>
            <a:ext cx="286577" cy="261131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57" idx="1"/>
          </p:cNvCxnSpPr>
          <p:nvPr/>
        </p:nvCxnSpPr>
        <p:spPr>
          <a:xfrm flipH="1">
            <a:off x="6045061" y="5148660"/>
            <a:ext cx="282912" cy="22029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5702615" y="5153826"/>
            <a:ext cx="455663" cy="294764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5821684" y="5981217"/>
            <a:ext cx="368108" cy="29654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10370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Сущность интерактивных методов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820" y="1283973"/>
            <a:ext cx="7776864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Интерактивный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(«</a:t>
            </a:r>
            <a:r>
              <a:rPr lang="ru-RU" dirty="0" err="1">
                <a:solidFill>
                  <a:schemeClr val="tx2"/>
                </a:solidFill>
              </a:rPr>
              <a:t>Inter</a:t>
            </a:r>
            <a:r>
              <a:rPr lang="ru-RU" dirty="0">
                <a:solidFill>
                  <a:schemeClr val="tx2"/>
                </a:solidFill>
              </a:rPr>
              <a:t>» - это взаимный, «</a:t>
            </a:r>
            <a:r>
              <a:rPr lang="ru-RU" dirty="0" err="1">
                <a:solidFill>
                  <a:schemeClr val="tx2"/>
                </a:solidFill>
              </a:rPr>
              <a:t>act</a:t>
            </a:r>
            <a:r>
              <a:rPr lang="ru-RU" dirty="0">
                <a:solidFill>
                  <a:schemeClr val="tx2"/>
                </a:solidFill>
              </a:rPr>
              <a:t>» - действовать) – означает взаимодействовать, находиться в режиме беседы, диалога с кем-либо.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ru-RU" dirty="0" smtClean="0">
                <a:solidFill>
                  <a:schemeClr val="tx2"/>
                </a:solidFill>
              </a:rPr>
              <a:t>В основе интерактивных методов лежит совместное обучение или обучение во взаимодействии, суть которого выражает китайская пословица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49796" y="4182970"/>
            <a:ext cx="8136904" cy="2376264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«Скажи мне, я забываю,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Покажи мне, я могу запомнить,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Позволь мне сделать это,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 это станет моим навсегда!»</a:t>
            </a:r>
            <a:endParaRPr lang="ru-RU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053852" y="6309320"/>
            <a:ext cx="648072" cy="249914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68971" y="6638062"/>
            <a:ext cx="432048" cy="116632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1835150" y="333375"/>
            <a:ext cx="6048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</a:rPr>
              <a:t>Интера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/>
              </a:rPr>
              <a:t>ктивные методы обучения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828" y="1340769"/>
            <a:ext cx="259228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Групповые</a:t>
            </a:r>
            <a:endParaRPr lang="ru-RU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7742" y="1340769"/>
            <a:ext cx="482707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Индивидуальные</a:t>
            </a:r>
            <a:r>
              <a:rPr lang="en-US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выполнение практических задач</a:t>
            </a: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тренировка</a:t>
            </a: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788" y="2852937"/>
            <a:ext cx="41044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искуссионные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:</a:t>
            </a:r>
            <a:endParaRPr lang="ru-RU" sz="2000" b="1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рупповая дискуссия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нализ ситуаций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«мозговой штурм»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«броуновское движение»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ейс-метод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бсуждение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ебаты и др.</a:t>
            </a: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2404" y="3212976"/>
            <a:ext cx="4824536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гровые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:</a:t>
            </a:r>
            <a:endParaRPr lang="ru-RU" sz="2000" b="1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деловая игра</a:t>
            </a: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организационно-</a:t>
            </a:r>
            <a:r>
              <a:rPr lang="ru-RU" sz="20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деятельностная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игра</a:t>
            </a: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сюжетно-ролевая игра</a:t>
            </a:r>
          </a:p>
          <a:p>
            <a:pPr>
              <a:lnSpc>
                <a:spcPct val="95000"/>
              </a:lnSpc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- дидактическая игра и др.</a:t>
            </a:r>
          </a:p>
          <a:p>
            <a:pPr>
              <a:lnSpc>
                <a:spcPct val="95000"/>
              </a:lnSpc>
            </a:pPr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2044" y="5373217"/>
            <a:ext cx="7488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ренинг-методы</a:t>
            </a:r>
            <a:r>
              <a:rPr lang="en-US" sz="20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:</a:t>
            </a:r>
            <a:endParaRPr lang="ru-RU" sz="2000" b="1" i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социально-психологические тренинги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т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ренинг делового общения</a:t>
            </a:r>
          </a:p>
          <a:p>
            <a:pPr marL="342900" indent="-342900">
              <a:lnSpc>
                <a:spcPct val="95000"/>
              </a:lnSpc>
              <a:buFontTx/>
              <a:buChar char="-"/>
            </a:pPr>
            <a:r>
              <a:rPr lang="ru-RU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сихотехнические игры</a:t>
            </a:r>
            <a:endParaRPr lang="ru-RU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 flipH="1">
            <a:off x="2277988" y="942975"/>
            <a:ext cx="2581350" cy="397794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>
            <a:off x="4859338" y="942975"/>
            <a:ext cx="2243186" cy="397794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629916" y="1783967"/>
            <a:ext cx="196830" cy="1068970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17052" y="1879728"/>
            <a:ext cx="3417320" cy="349348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82044" y="1783967"/>
            <a:ext cx="3237826" cy="142900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 rot="18554586">
            <a:off x="4271042" y="2304395"/>
            <a:ext cx="1669211" cy="369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1243358" y="73751"/>
            <a:ext cx="678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 Narrow" pitchFamily="34" charset="0"/>
                <a:cs typeface="Arial" charset="0"/>
              </a:rPr>
              <a:t>Критерии отбора методов обучения</a:t>
            </a:r>
          </a:p>
        </p:txBody>
      </p:sp>
      <p:pic>
        <p:nvPicPr>
          <p:cNvPr id="3" name="Picture 4" descr="bs009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1" y="2739046"/>
            <a:ext cx="165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42395" y="1284958"/>
            <a:ext cx="3276600" cy="707886"/>
          </a:xfrm>
          <a:prstGeom prst="wedgeRectCallout">
            <a:avLst>
              <a:gd name="adj1" fmla="val 73449"/>
              <a:gd name="adj2" fmla="val 5859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целям и задачам обучения и развития учащихся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42395" y="2469861"/>
            <a:ext cx="3276600" cy="707886"/>
          </a:xfrm>
          <a:prstGeom prst="wedgeRectCallout">
            <a:avLst>
              <a:gd name="adj1" fmla="val 62306"/>
              <a:gd name="adj2" fmla="val 39731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дидактическим целям учебного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занятия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59613" y="3840744"/>
            <a:ext cx="3276600" cy="707886"/>
          </a:xfrm>
          <a:prstGeom prst="wedgeRectCallout">
            <a:avLst>
              <a:gd name="adj1" fmla="val 68894"/>
              <a:gd name="adj2" fmla="val 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содержанию темы учебного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занятия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85750" y="5278272"/>
            <a:ext cx="4724400" cy="1323439"/>
          </a:xfrm>
          <a:prstGeom prst="wedgeRectCallout">
            <a:avLst>
              <a:gd name="adj1" fmla="val 43111"/>
              <a:gd name="adj2" fmla="val -68236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возрастным, интеллектуальным возможностям учащихся и уровню их обученности и воспитанности, особенностям группы в целом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162228" y="1186579"/>
            <a:ext cx="3276600" cy="707886"/>
          </a:xfrm>
          <a:prstGeom prst="wedgeRectCallout">
            <a:avLst>
              <a:gd name="adj1" fmla="val -72676"/>
              <a:gd name="adj2" fmla="val 130806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временным рамкам обучения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467821" y="2298557"/>
            <a:ext cx="3114675" cy="1015663"/>
          </a:xfrm>
          <a:prstGeom prst="wedgeRectCallout">
            <a:avLst>
              <a:gd name="adj1" fmla="val -65852"/>
              <a:gd name="adj2" fmla="val 3387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профессионализму и опыту педагога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611491" y="3766070"/>
            <a:ext cx="2827337" cy="1015663"/>
          </a:xfrm>
          <a:prstGeom prst="wedgeRectCallout">
            <a:avLst>
              <a:gd name="adj1" fmla="val -78468"/>
              <a:gd name="adj2" fmla="val -4759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способу руководства учебной деятельностью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238428" y="5517232"/>
            <a:ext cx="3200400" cy="707886"/>
          </a:xfrm>
          <a:prstGeom prst="wedgeRectCallout">
            <a:avLst>
              <a:gd name="adj1" fmla="val -67657"/>
              <a:gd name="adj2" fmla="val -18459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соответствие логике учебного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6233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05780" y="764704"/>
            <a:ext cx="8229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/>
              </a:rPr>
              <a:t>Применение интерактивных методов обучения позволяет решать следующие задачи: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Gothic"/>
              </a:rPr>
            </a:b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Gothic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549796" y="2276872"/>
            <a:ext cx="7571010" cy="52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формировать интерес к изучаемому предмету;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развивать самостоятельность учащихся;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обогащать социальный опыт учащихся путем переживания жизненных ситуаций;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комфортно чувствовать себя на учебных занятиях;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проявлять свою индивидуальность в учебном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20075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926060" y="548680"/>
            <a:ext cx="46815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mbria" pitchFamily="18" charset="0"/>
              </a:rPr>
              <a:t>КЕЙС-МЕТОД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764" y="1700808"/>
            <a:ext cx="95050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FF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Метод  конкретных ситуаций </a:t>
            </a:r>
            <a:r>
              <a:rPr lang="ru-RU" sz="2600" b="1" dirty="0">
                <a:solidFill>
                  <a:srgbClr val="00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– метод активного проблемно-ситуационного анализа, основанный на обучении путем решения конкретных задач – ситуаций (решение кейсов).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2600" b="1" dirty="0">
              <a:solidFill>
                <a:srgbClr val="000000"/>
              </a:solidFill>
              <a:latin typeface="Calibri Light" panose="020F0302020204030204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C20E0E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Цель метода:</a:t>
            </a:r>
            <a:r>
              <a:rPr lang="ru-RU" sz="2600" b="1" dirty="0">
                <a:solidFill>
                  <a:srgbClr val="7030A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совместными усилиями группы учащихся проанализировать ситуацию, возникающую при конкретном положении дел, выработать практическое решение;  окончание процесса – оценка предложенных алгоритмов и выбор лучшего  в контексте поставленной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21985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44316" y="764704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err="1">
                <a:solidFill>
                  <a:srgbClr val="FF0000"/>
                </a:solidFill>
                <a:latin typeface="Century Gothic"/>
              </a:rPr>
              <a:t>с</a:t>
            </a:r>
            <a:r>
              <a:rPr kumimoji="0" lang="ru-RU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</a:rPr>
              <a:t>инквейн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772" y="2204864"/>
            <a:ext cx="10297144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3200" b="1" kern="0" dirty="0">
                <a:solidFill>
                  <a:schemeClr val="tx2"/>
                </a:solidFill>
                <a:latin typeface="Calibri Light" panose="020F0302020204030204" pitchFamily="34" charset="0"/>
              </a:rPr>
              <a:t>это стихотворение, которое состоит из 5 строчек по определенным правилам.</a:t>
            </a: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ru-RU" sz="3200" b="1" kern="0" dirty="0">
              <a:solidFill>
                <a:srgbClr val="009999"/>
              </a:solidFill>
              <a:latin typeface="Calibri Light" panose="020F0302020204030204" pitchFamily="34" charset="0"/>
            </a:endParaRP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1 строка 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– Существительное (название темы</a:t>
            </a:r>
            <a:r>
              <a:rPr lang="ru-RU" sz="2600" b="1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).</a:t>
            </a:r>
            <a:endParaRPr lang="ru-RU" sz="2600" b="1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2 строка 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– Два прилагательных (определение темы</a:t>
            </a:r>
            <a:r>
              <a:rPr lang="ru-RU" sz="2600" b="1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).</a:t>
            </a:r>
            <a:endParaRPr lang="ru-RU" sz="2600" b="1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3 строка 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– Три глагола, показывающие действия в рамках темы. </a:t>
            </a: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4 строка 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– </a:t>
            </a:r>
            <a:r>
              <a:rPr lang="ru-RU" sz="2600" b="1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Фраза 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из 4 слов, сказывающая отношение автора к теме.</a:t>
            </a:r>
          </a:p>
          <a:p>
            <a:pPr marL="342900" lvl="0" indent="-3429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6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5 строка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 – </a:t>
            </a:r>
            <a:r>
              <a:rPr lang="ru-RU" sz="2600" b="1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Вывод</a:t>
            </a:r>
            <a:r>
              <a:rPr lang="ru-RU" sz="2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, завершение темы, выраженной любой частью </a:t>
            </a:r>
            <a:r>
              <a:rPr lang="ru-RU" sz="2600" b="1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речи.</a:t>
            </a:r>
            <a:endParaRPr lang="ru-RU" sz="2600" b="1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780" y="1052736"/>
            <a:ext cx="813690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МОЗГОВОЙ ШТУРМ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(БАНК ИДЕЙ)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179" y="2564904"/>
            <a:ext cx="842493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ru-RU" sz="3200" b="1" dirty="0" smtClean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ставит </a:t>
            </a:r>
            <a:r>
              <a:rPr lang="ru-RU" sz="3200" b="1" dirty="0">
                <a:solidFill>
                  <a:schemeClr val="tx2"/>
                </a:solidFill>
                <a:latin typeface="Calibri Light" panose="020F0302020204030204" pitchFamily="34" charset="0"/>
              </a:rPr>
              <a:t>своей целью сбор как можно большего количеств идей, освобождение учащихся от инерции мышления, активизацию творческого мышления, преодоление привычного хода мыслей при решении поставленной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6568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481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 Light</vt:lpstr>
      <vt:lpstr>Cambria</vt:lpstr>
      <vt:lpstr>Century Gothic</vt:lpstr>
      <vt:lpstr>Segoe UI</vt:lpstr>
      <vt:lpstr>Times New Roman</vt:lpstr>
      <vt:lpstr>Books_16x9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2015-03-10T20:22:28Z</dcterms:created>
  <dcterms:modified xsi:type="dcterms:W3CDTF">2019-11-18T13:44:35Z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